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6" r:id="rId5"/>
    <p:sldId id="277" r:id="rId6"/>
    <p:sldId id="261" r:id="rId7"/>
    <p:sldId id="278" r:id="rId8"/>
    <p:sldId id="279" r:id="rId9"/>
    <p:sldId id="260" r:id="rId10"/>
    <p:sldId id="271" r:id="rId11"/>
    <p:sldId id="269" r:id="rId12"/>
    <p:sldId id="272" r:id="rId13"/>
    <p:sldId id="273" r:id="rId14"/>
    <p:sldId id="274" r:id="rId15"/>
    <p:sldId id="275" r:id="rId16"/>
    <p:sldId id="262" r:id="rId17"/>
    <p:sldId id="264" r:id="rId18"/>
    <p:sldId id="263" r:id="rId19"/>
    <p:sldId id="265" r:id="rId20"/>
    <p:sldId id="266" r:id="rId21"/>
    <p:sldId id="267" r:id="rId22"/>
    <p:sldId id="268" r:id="rId23"/>
    <p:sldId id="25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es%20Jarvis\Desktop\presentationsConferencesTravel\swc2017\photos\tubineCompari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es%20Jarvis\Desktop\presentationsConferencesTravel\swc2017\photos\tubineComparis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es%20Jarvis\Desktop\presentationsConferencesTravel\swc2017\photos\tubine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4000" dirty="0"/>
              <a:t>WT10 / </a:t>
            </a:r>
            <a:r>
              <a:rPr lang="en-US" sz="4000" dirty="0" smtClean="0"/>
              <a:t>WT14 </a:t>
            </a:r>
          </a:p>
          <a:p>
            <a:pPr>
              <a:defRPr/>
            </a:pPr>
            <a:r>
              <a:rPr lang="en-US" sz="4000" dirty="0" smtClean="0"/>
              <a:t>Representative</a:t>
            </a:r>
            <a:r>
              <a:rPr lang="en-US" sz="4000" baseline="0" dirty="0" smtClean="0"/>
              <a:t> Power Curves</a:t>
            </a:r>
            <a:endParaRPr lang="en-US" sz="4000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WT10</c:v>
          </c:tx>
          <c:marker>
            <c:symbol val="none"/>
          </c:marker>
          <c:xVal>
            <c:numRef>
              <c:f>'power curve'!$D$3:$D$28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'power curve'!$E$3:$E$28</c:f>
              <c:numCache>
                <c:formatCode>0.00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1.0999999999999998E-2</c:v>
                </c:pt>
                <c:pt idx="6">
                  <c:v>2.8000000000000001E-2</c:v>
                </c:pt>
                <c:pt idx="7">
                  <c:v>5.1000000000000004E-2</c:v>
                </c:pt>
                <c:pt idx="8">
                  <c:v>7.8000000000000014E-2</c:v>
                </c:pt>
                <c:pt idx="9">
                  <c:v>0.10900000000000001</c:v>
                </c:pt>
                <c:pt idx="10">
                  <c:v>0.14100000000000001</c:v>
                </c:pt>
                <c:pt idx="11">
                  <c:v>0.17500000000000002</c:v>
                </c:pt>
                <c:pt idx="12">
                  <c:v>0.21800000000000003</c:v>
                </c:pt>
                <c:pt idx="13">
                  <c:v>0.26600000000000001</c:v>
                </c:pt>
                <c:pt idx="14">
                  <c:v>0.32800000000000007</c:v>
                </c:pt>
                <c:pt idx="15">
                  <c:v>0.40200000000000002</c:v>
                </c:pt>
                <c:pt idx="16">
                  <c:v>0.40200000000000002</c:v>
                </c:pt>
                <c:pt idx="17">
                  <c:v>0.40200000000000002</c:v>
                </c:pt>
                <c:pt idx="18">
                  <c:v>0.40200000000000002</c:v>
                </c:pt>
                <c:pt idx="19">
                  <c:v>0.40200000000000002</c:v>
                </c:pt>
                <c:pt idx="20">
                  <c:v>0.40200000000000002</c:v>
                </c:pt>
                <c:pt idx="21">
                  <c:v>0.40200000000000002</c:v>
                </c:pt>
                <c:pt idx="22">
                  <c:v>0.40200000000000002</c:v>
                </c:pt>
                <c:pt idx="23">
                  <c:v>0.40200000000000002</c:v>
                </c:pt>
                <c:pt idx="24">
                  <c:v>0.40200000000000002</c:v>
                </c:pt>
                <c:pt idx="25">
                  <c:v>0.40200000000000002</c:v>
                </c:pt>
              </c:numCache>
            </c:numRef>
          </c:yVal>
        </c:ser>
        <c:ser>
          <c:idx val="1"/>
          <c:order val="1"/>
          <c:tx>
            <c:v>WT14</c:v>
          </c:tx>
          <c:marker>
            <c:symbol val="none"/>
          </c:marker>
          <c:yVal>
            <c:numRef>
              <c:f>'power curve'!$F$3:$F$28</c:f>
              <c:numCache>
                <c:formatCode>0.00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4.200000000000001E-2</c:v>
                </c:pt>
                <c:pt idx="6">
                  <c:v>7.5000000000000011E-2</c:v>
                </c:pt>
                <c:pt idx="7">
                  <c:v>0.10800000000000001</c:v>
                </c:pt>
                <c:pt idx="8">
                  <c:v>0.14500000000000002</c:v>
                </c:pt>
                <c:pt idx="9">
                  <c:v>0.20700000000000002</c:v>
                </c:pt>
                <c:pt idx="10">
                  <c:v>0.25600000000000001</c:v>
                </c:pt>
                <c:pt idx="11">
                  <c:v>0.31300000000000006</c:v>
                </c:pt>
                <c:pt idx="12">
                  <c:v>0.3660000000000001</c:v>
                </c:pt>
                <c:pt idx="13">
                  <c:v>0.37500000000000006</c:v>
                </c:pt>
                <c:pt idx="14">
                  <c:v>0.37900000000000006</c:v>
                </c:pt>
                <c:pt idx="15">
                  <c:v>0.4</c:v>
                </c:pt>
                <c:pt idx="16">
                  <c:v>0.4</c:v>
                </c:pt>
                <c:pt idx="17">
                  <c:v>0.4</c:v>
                </c:pt>
                <c:pt idx="18">
                  <c:v>0.4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</c:numCache>
            </c:numRef>
          </c:yVal>
        </c:ser>
        <c:axId val="49763072"/>
        <c:axId val="49765376"/>
      </c:scatterChart>
      <c:valAx>
        <c:axId val="49763072"/>
        <c:scaling>
          <c:orientation val="minMax"/>
          <c:max val="25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Wind</a:t>
                </a:r>
                <a:r>
                  <a:rPr lang="en-US" baseline="0" dirty="0"/>
                  <a:t> Speed (</a:t>
                </a:r>
                <a:r>
                  <a:rPr lang="en-US" dirty="0"/>
                  <a:t>m/s)</a:t>
                </a:r>
              </a:p>
            </c:rich>
          </c:tx>
          <c:layout/>
        </c:title>
        <c:numFmt formatCode="General" sourceLinked="1"/>
        <c:tickLblPos val="nextTo"/>
        <c:crossAx val="49765376"/>
        <c:crosses val="autoZero"/>
        <c:crossBetween val="midCat"/>
      </c:valAx>
      <c:valAx>
        <c:axId val="49765376"/>
        <c:scaling>
          <c:orientation val="minMax"/>
          <c:max val="0.45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Power Output (kW)</a:t>
                </a:r>
              </a:p>
            </c:rich>
          </c:tx>
          <c:layout/>
        </c:title>
        <c:numFmt formatCode="0.00" sourceLinked="1"/>
        <c:tickLblPos val="nextTo"/>
        <c:crossAx val="49763072"/>
        <c:crosses val="autoZero"/>
        <c:crossBetween val="midCat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4000"/>
            </a:pPr>
            <a:r>
              <a:rPr lang="en-US" sz="4000" dirty="0" smtClean="0"/>
              <a:t>HR3</a:t>
            </a:r>
          </a:p>
          <a:p>
            <a:pPr>
              <a:defRPr sz="4000"/>
            </a:pPr>
            <a:r>
              <a:rPr lang="en-US" sz="4000" dirty="0" smtClean="0"/>
              <a:t>Representative Power Curve</a:t>
            </a:r>
            <a:endParaRPr lang="en-US" sz="4000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marker>
            <c:symbol val="none"/>
          </c:marker>
          <c:xVal>
            <c:numRef>
              <c:f>'power curve'!$D$3:$D$28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'power curve'!$G$3:$G$28</c:f>
              <c:numCache>
                <c:formatCode>0.00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1.0000000000000002E-2</c:v>
                </c:pt>
                <c:pt idx="4">
                  <c:v>6.825799999999993E-2</c:v>
                </c:pt>
                <c:pt idx="5">
                  <c:v>0.1946149999999999</c:v>
                </c:pt>
                <c:pt idx="6">
                  <c:v>0.38827800000000001</c:v>
                </c:pt>
                <c:pt idx="7">
                  <c:v>0.64924699999999969</c:v>
                </c:pt>
                <c:pt idx="8">
                  <c:v>0.97752199999999978</c:v>
                </c:pt>
                <c:pt idx="9">
                  <c:v>1.373103</c:v>
                </c:pt>
                <c:pt idx="10">
                  <c:v>1.8359899999999998</c:v>
                </c:pt>
                <c:pt idx="11">
                  <c:v>2.366182999999999</c:v>
                </c:pt>
                <c:pt idx="12">
                  <c:v>2.9</c:v>
                </c:pt>
                <c:pt idx="13">
                  <c:v>3.08</c:v>
                </c:pt>
                <c:pt idx="14">
                  <c:v>3.08</c:v>
                </c:pt>
                <c:pt idx="15">
                  <c:v>2.9656249999999997</c:v>
                </c:pt>
                <c:pt idx="16">
                  <c:v>2.5341600000000035</c:v>
                </c:pt>
                <c:pt idx="17">
                  <c:v>1.9445150000000142</c:v>
                </c:pt>
                <c:pt idx="18">
                  <c:v>1.2958400000000256</c:v>
                </c:pt>
                <c:pt idx="19">
                  <c:v>0.68728499999997439</c:v>
                </c:pt>
                <c:pt idx="20">
                  <c:v>0.26</c:v>
                </c:pt>
                <c:pt idx="21">
                  <c:v>0.11</c:v>
                </c:pt>
                <c:pt idx="22">
                  <c:v>3.0000000000000002E-2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yVal>
        </c:ser>
        <c:axId val="49812224"/>
        <c:axId val="49814912"/>
      </c:scatterChart>
      <c:valAx>
        <c:axId val="49812224"/>
        <c:scaling>
          <c:orientation val="minMax"/>
          <c:max val="25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Wind</a:t>
                </a:r>
                <a:r>
                  <a:rPr lang="en-US" baseline="0" dirty="0"/>
                  <a:t> Speed (</a:t>
                </a:r>
                <a:r>
                  <a:rPr lang="en-US" dirty="0"/>
                  <a:t>m/s)</a:t>
                </a:r>
              </a:p>
            </c:rich>
          </c:tx>
          <c:layout/>
        </c:title>
        <c:numFmt formatCode="General" sourceLinked="1"/>
        <c:tickLblPos val="nextTo"/>
        <c:crossAx val="49814912"/>
        <c:crosses val="autoZero"/>
        <c:crossBetween val="midCat"/>
      </c:valAx>
      <c:valAx>
        <c:axId val="49814912"/>
        <c:scaling>
          <c:orientation val="minMax"/>
          <c:max val="3.5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Power Output (kW)</a:t>
                </a:r>
              </a:p>
            </c:rich>
          </c:tx>
          <c:layout/>
        </c:title>
        <c:numFmt formatCode="0.00" sourceLinked="1"/>
        <c:tickLblPos val="nextTo"/>
        <c:crossAx val="49812224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4000" dirty="0"/>
              <a:t>WT10 / WT14 / HR3 </a:t>
            </a:r>
          </a:p>
          <a:p>
            <a:pPr>
              <a:defRPr/>
            </a:pPr>
            <a:r>
              <a:rPr lang="en-US" sz="4000" dirty="0"/>
              <a:t>Representative</a:t>
            </a:r>
            <a:r>
              <a:rPr lang="en-US" sz="4000" baseline="0" dirty="0"/>
              <a:t> Power Curves</a:t>
            </a:r>
            <a:endParaRPr lang="en-US" sz="4000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WT10</c:v>
          </c:tx>
          <c:marker>
            <c:symbol val="none"/>
          </c:marker>
          <c:xVal>
            <c:numRef>
              <c:f>'power curve'!$D$3:$D$28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'power curve'!$E$3:$E$28</c:f>
              <c:numCache>
                <c:formatCode>0.00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1.0999999999999998E-2</c:v>
                </c:pt>
                <c:pt idx="6">
                  <c:v>2.8000000000000001E-2</c:v>
                </c:pt>
                <c:pt idx="7">
                  <c:v>5.1000000000000004E-2</c:v>
                </c:pt>
                <c:pt idx="8">
                  <c:v>7.8000000000000014E-2</c:v>
                </c:pt>
                <c:pt idx="9">
                  <c:v>0.10900000000000001</c:v>
                </c:pt>
                <c:pt idx="10">
                  <c:v>0.14100000000000001</c:v>
                </c:pt>
                <c:pt idx="11">
                  <c:v>0.17500000000000002</c:v>
                </c:pt>
                <c:pt idx="12">
                  <c:v>0.21800000000000003</c:v>
                </c:pt>
                <c:pt idx="13">
                  <c:v>0.26600000000000001</c:v>
                </c:pt>
                <c:pt idx="14">
                  <c:v>0.32800000000000007</c:v>
                </c:pt>
                <c:pt idx="15">
                  <c:v>0.40200000000000002</c:v>
                </c:pt>
                <c:pt idx="16">
                  <c:v>0.40200000000000002</c:v>
                </c:pt>
                <c:pt idx="17">
                  <c:v>0.40200000000000002</c:v>
                </c:pt>
                <c:pt idx="18">
                  <c:v>0.40200000000000002</c:v>
                </c:pt>
                <c:pt idx="19">
                  <c:v>0.40200000000000002</c:v>
                </c:pt>
                <c:pt idx="20">
                  <c:v>0.40200000000000002</c:v>
                </c:pt>
                <c:pt idx="21">
                  <c:v>0.40200000000000002</c:v>
                </c:pt>
                <c:pt idx="22">
                  <c:v>0.40200000000000002</c:v>
                </c:pt>
                <c:pt idx="23">
                  <c:v>0.40200000000000002</c:v>
                </c:pt>
                <c:pt idx="24">
                  <c:v>0.40200000000000002</c:v>
                </c:pt>
                <c:pt idx="25">
                  <c:v>0.40200000000000002</c:v>
                </c:pt>
              </c:numCache>
            </c:numRef>
          </c:yVal>
        </c:ser>
        <c:ser>
          <c:idx val="1"/>
          <c:order val="1"/>
          <c:tx>
            <c:v>WT14</c:v>
          </c:tx>
          <c:marker>
            <c:symbol val="none"/>
          </c:marker>
          <c:yVal>
            <c:numRef>
              <c:f>'power curve'!$F$3:$F$28</c:f>
              <c:numCache>
                <c:formatCode>0.00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4.200000000000001E-2</c:v>
                </c:pt>
                <c:pt idx="6">
                  <c:v>7.5000000000000011E-2</c:v>
                </c:pt>
                <c:pt idx="7">
                  <c:v>0.10800000000000001</c:v>
                </c:pt>
                <c:pt idx="8">
                  <c:v>0.14500000000000002</c:v>
                </c:pt>
                <c:pt idx="9">
                  <c:v>0.20700000000000002</c:v>
                </c:pt>
                <c:pt idx="10">
                  <c:v>0.25600000000000001</c:v>
                </c:pt>
                <c:pt idx="11">
                  <c:v>0.31300000000000006</c:v>
                </c:pt>
                <c:pt idx="12">
                  <c:v>0.3660000000000001</c:v>
                </c:pt>
                <c:pt idx="13">
                  <c:v>0.37500000000000006</c:v>
                </c:pt>
                <c:pt idx="14">
                  <c:v>0.37900000000000006</c:v>
                </c:pt>
                <c:pt idx="15">
                  <c:v>0.4</c:v>
                </c:pt>
                <c:pt idx="16">
                  <c:v>0.4</c:v>
                </c:pt>
                <c:pt idx="17">
                  <c:v>0.4</c:v>
                </c:pt>
                <c:pt idx="18">
                  <c:v>0.4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</c:numCache>
            </c:numRef>
          </c:yVal>
        </c:ser>
        <c:ser>
          <c:idx val="2"/>
          <c:order val="2"/>
          <c:tx>
            <c:v>HR3</c:v>
          </c:tx>
          <c:marker>
            <c:symbol val="none"/>
          </c:marker>
          <c:yVal>
            <c:numRef>
              <c:f>'power curve'!$G$3:$G$28</c:f>
              <c:numCache>
                <c:formatCode>0.00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1.0000000000000002E-2</c:v>
                </c:pt>
                <c:pt idx="4">
                  <c:v>6.825799999999993E-2</c:v>
                </c:pt>
                <c:pt idx="5">
                  <c:v>0.1946149999999999</c:v>
                </c:pt>
                <c:pt idx="6">
                  <c:v>0.38827800000000001</c:v>
                </c:pt>
                <c:pt idx="7">
                  <c:v>0.64924699999999969</c:v>
                </c:pt>
                <c:pt idx="8">
                  <c:v>0.97752199999999978</c:v>
                </c:pt>
                <c:pt idx="9">
                  <c:v>1.373103</c:v>
                </c:pt>
                <c:pt idx="10">
                  <c:v>1.8359899999999998</c:v>
                </c:pt>
                <c:pt idx="11">
                  <c:v>2.366182999999999</c:v>
                </c:pt>
                <c:pt idx="12">
                  <c:v>2.9</c:v>
                </c:pt>
                <c:pt idx="13">
                  <c:v>3.08</c:v>
                </c:pt>
                <c:pt idx="14">
                  <c:v>3.08</c:v>
                </c:pt>
                <c:pt idx="15">
                  <c:v>2.9656249999999997</c:v>
                </c:pt>
                <c:pt idx="16">
                  <c:v>2.5341600000000035</c:v>
                </c:pt>
                <c:pt idx="17">
                  <c:v>1.9445150000000142</c:v>
                </c:pt>
                <c:pt idx="18">
                  <c:v>1.2958400000000256</c:v>
                </c:pt>
                <c:pt idx="19">
                  <c:v>0.68728499999997439</c:v>
                </c:pt>
                <c:pt idx="20">
                  <c:v>0.26</c:v>
                </c:pt>
                <c:pt idx="21">
                  <c:v>0.11</c:v>
                </c:pt>
                <c:pt idx="22">
                  <c:v>3.0000000000000002E-2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yVal>
        </c:ser>
        <c:axId val="87329792"/>
        <c:axId val="88180608"/>
      </c:scatterChart>
      <c:valAx>
        <c:axId val="87329792"/>
        <c:scaling>
          <c:orientation val="minMax"/>
          <c:max val="25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Wind</a:t>
                </a:r>
                <a:r>
                  <a:rPr lang="en-US" baseline="0" dirty="0"/>
                  <a:t> Speed (</a:t>
                </a:r>
                <a:r>
                  <a:rPr lang="en-US" dirty="0"/>
                  <a:t>m/s)</a:t>
                </a:r>
              </a:p>
            </c:rich>
          </c:tx>
          <c:layout/>
        </c:title>
        <c:numFmt formatCode="General" sourceLinked="1"/>
        <c:tickLblPos val="nextTo"/>
        <c:crossAx val="88180608"/>
        <c:crosses val="autoZero"/>
        <c:crossBetween val="midCat"/>
      </c:valAx>
      <c:valAx>
        <c:axId val="88180608"/>
        <c:scaling>
          <c:orientation val="minMax"/>
          <c:max val="3.5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Power Output (kW)</a:t>
                </a:r>
              </a:p>
            </c:rich>
          </c:tx>
          <c:layout/>
        </c:title>
        <c:numFmt formatCode="0.00" sourceLinked="1"/>
        <c:tickLblPos val="nextTo"/>
        <c:crossAx val="87329792"/>
        <c:crosses val="autoZero"/>
        <c:crossBetween val="midCat"/>
      </c:valAx>
    </c:plotArea>
    <c:legend>
      <c:legendPos val="b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1FC-08C0-4580-BDEA-859857EB038B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52AB-4CE1-4D31-B001-AAF8FC2304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1FC-08C0-4580-BDEA-859857EB038B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52AB-4CE1-4D31-B001-AAF8FC2304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1FC-08C0-4580-BDEA-859857EB038B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52AB-4CE1-4D31-B001-AAF8FC2304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1FC-08C0-4580-BDEA-859857EB038B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52AB-4CE1-4D31-B001-AAF8FC2304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1FC-08C0-4580-BDEA-859857EB038B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52AB-4CE1-4D31-B001-AAF8FC2304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1FC-08C0-4580-BDEA-859857EB038B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52AB-4CE1-4D31-B001-AAF8FC2304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1FC-08C0-4580-BDEA-859857EB038B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52AB-4CE1-4D31-B001-AAF8FC2304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1FC-08C0-4580-BDEA-859857EB038B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52AB-4CE1-4D31-B001-AAF8FC2304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1FC-08C0-4580-BDEA-859857EB038B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52AB-4CE1-4D31-B001-AAF8FC2304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1FC-08C0-4580-BDEA-859857EB038B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52AB-4CE1-4D31-B001-AAF8FC2304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1FC-08C0-4580-BDEA-859857EB038B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52AB-4CE1-4D31-B001-AAF8FC2304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651FC-08C0-4580-BDEA-859857EB038B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B52AB-4CE1-4D31-B001-AAF8FC2304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rsworld.com/" TargetMode="External"/><Relationship Id="rId2" Type="http://schemas.openxmlformats.org/officeDocument/2006/relationships/hyperlink" Target="mailto:jj@aprsworld.co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 14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489987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APRS World’s early-2017</a:t>
            </a:r>
            <a:br>
              <a:rPr lang="en-US" sz="5400" b="1" dirty="0" smtClean="0"/>
            </a:br>
            <a:r>
              <a:rPr lang="en-US" sz="5400" b="1" dirty="0" smtClean="0"/>
              <a:t>Wind Turbine Update</a:t>
            </a:r>
            <a:endParaRPr lang="en-US" sz="5400" b="1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86200" y="4495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James Jarvis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APRS World, LLC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www.aprsworld.com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" name="Picture 4" descr="http://www.aprsworld.com/images/logo_2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05400"/>
            <a:ext cx="2381250" cy="138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025 (Large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8989" y="1"/>
            <a:ext cx="10322589" cy="6885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IMG_0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69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HR2 / HR3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Developed in late 1970’s through early 1980’s</a:t>
            </a:r>
          </a:p>
          <a:p>
            <a:pPr lvl="1"/>
            <a:r>
              <a:rPr lang="en-US" dirty="0" smtClean="0"/>
              <a:t>with government contracts and funding</a:t>
            </a:r>
          </a:p>
          <a:p>
            <a:r>
              <a:rPr lang="en-US" dirty="0" smtClean="0"/>
              <a:t>“Hundreds” sold and installed between 1980 and 2000 by “North Wind Power Co” et al</a:t>
            </a:r>
          </a:p>
          <a:p>
            <a:r>
              <a:rPr lang="en-US" dirty="0" smtClean="0"/>
              <a:t>Black Island Wind Turbines LLC acquires property, makes minor improvements, and produces a very small batch of turbines in 2011</a:t>
            </a:r>
          </a:p>
          <a:p>
            <a:pPr lvl="1"/>
            <a:r>
              <a:rPr lang="en-US" dirty="0" smtClean="0"/>
              <a:t>primarily in support of NSF and USAF turbines in operation in Antarctica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roras bi seatel dom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0" y="0"/>
            <a:ext cx="102934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97" y="381000"/>
            <a:ext cx="907400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WT1x and HR3 Comparison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295399"/>
          <a:ext cx="9144000" cy="5562600"/>
        </p:xfrm>
        <a:graphic>
          <a:graphicData uri="http://schemas.openxmlformats.org/drawingml/2006/table">
            <a:tbl>
              <a:tblPr/>
              <a:tblGrid>
                <a:gridCol w="2272941"/>
                <a:gridCol w="1086739"/>
                <a:gridCol w="1086739"/>
                <a:gridCol w="3249781"/>
                <a:gridCol w="1447800"/>
              </a:tblGrid>
              <a:tr h="374349"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11" marR="4011" marT="40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WT10</a:t>
                      </a:r>
                    </a:p>
                  </a:txBody>
                  <a:tcPr marL="4011" marR="4011" marT="4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WT14</a:t>
                      </a:r>
                    </a:p>
                  </a:txBody>
                  <a:tcPr marL="4011" marR="4011" marT="4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HR3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11" marR="4011" marT="4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11" marR="4011" marT="4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9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"Rating"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4011" marR="4011" marT="4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3,000</a:t>
                      </a:r>
                    </a:p>
                  </a:txBody>
                  <a:tcPr marL="4011" marR="4011" marT="4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watts</a:t>
                      </a:r>
                    </a:p>
                  </a:txBody>
                  <a:tcPr marL="4011" marR="4011" marT="4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9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Max Power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750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3,000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watts</a:t>
                      </a:r>
                    </a:p>
                  </a:txBody>
                  <a:tcPr marL="4011" marR="4011" marT="4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9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Rotor Diameter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meters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11" marR="4011" marT="4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9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Weight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11" marR="4011" marT="4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Generator Type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Permanent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Magnet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Wound Rotor Synchronous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011" marR="4011" marT="4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Blade Material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Glass Filled Nylon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Laminated Wood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011" marR="4011" marT="4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Speed Control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Blade Flutter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Passive Pitch 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Variable Axis)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011" marR="4011" marT="4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9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Tower, typical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Rohn 25G or 45G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Rohn 45GSR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011" marR="4011" marT="4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9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Price, typical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$3,600 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$38,750 </a:t>
                      </a:r>
                    </a:p>
                  </a:txBody>
                  <a:tcPr marL="4011" marR="4011" marT="4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USD</a:t>
                      </a:r>
                    </a:p>
                  </a:txBody>
                  <a:tcPr marL="4011" marR="4011" marT="4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914400"/>
          </a:xfrm>
        </p:spPr>
        <p:txBody>
          <a:bodyPr/>
          <a:lstStyle/>
          <a:p>
            <a:r>
              <a:rPr lang="en-US" dirty="0" smtClean="0"/>
              <a:t>HR3 Compliments to WT1x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3434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Same Locations </a:t>
            </a:r>
          </a:p>
          <a:p>
            <a:pPr lvl="1"/>
            <a:r>
              <a:rPr lang="en-US" dirty="0" smtClean="0"/>
              <a:t>dark windy places</a:t>
            </a:r>
          </a:p>
          <a:p>
            <a:r>
              <a:rPr lang="en-US" dirty="0" smtClean="0"/>
              <a:t>High reliability, well tested, mature</a:t>
            </a:r>
          </a:p>
          <a:p>
            <a:r>
              <a:rPr lang="en-US" dirty="0" smtClean="0"/>
              <a:t>Similar infrastructure requirements</a:t>
            </a:r>
          </a:p>
          <a:p>
            <a:pPr lvl="1"/>
            <a:r>
              <a:rPr lang="en-US" dirty="0" smtClean="0"/>
              <a:t>same size towers</a:t>
            </a:r>
          </a:p>
          <a:p>
            <a:pPr lvl="1"/>
            <a:r>
              <a:rPr lang="en-US" dirty="0" smtClean="0"/>
              <a:t>same site construction equipment</a:t>
            </a:r>
          </a:p>
          <a:p>
            <a:pPr lvl="2"/>
            <a:r>
              <a:rPr lang="en-US" dirty="0" smtClean="0"/>
              <a:t>hand and small helicopter liftable</a:t>
            </a:r>
          </a:p>
          <a:p>
            <a:pPr lvl="1"/>
            <a:r>
              <a:rPr lang="en-US" dirty="0" smtClean="0"/>
              <a:t>similar power output and handling</a:t>
            </a:r>
          </a:p>
          <a:p>
            <a:r>
              <a:rPr lang="en-US" dirty="0" smtClean="0"/>
              <a:t>Customer overlap</a:t>
            </a:r>
          </a:p>
          <a:p>
            <a:r>
              <a:rPr lang="en-US" dirty="0" smtClean="0"/>
              <a:t>Premium product and premium price</a:t>
            </a:r>
          </a:p>
          <a:p>
            <a:pPr lvl="1"/>
            <a:r>
              <a:rPr lang="en-US" dirty="0" smtClean="0"/>
              <a:t>still not for homes</a:t>
            </a:r>
            <a:endParaRPr lang="en-US" dirty="0"/>
          </a:p>
        </p:txBody>
      </p:sp>
      <p:pic>
        <p:nvPicPr>
          <p:cNvPr id="4" name="Picture 3" descr="Riggers2.JPG"/>
          <p:cNvPicPr>
            <a:picLocks noChangeAspect="1"/>
          </p:cNvPicPr>
          <p:nvPr/>
        </p:nvPicPr>
        <p:blipFill>
          <a:blip r:embed="rId2" cstate="print"/>
          <a:srcRect r="50833"/>
          <a:stretch>
            <a:fillRect/>
          </a:stretch>
        </p:blipFill>
        <p:spPr>
          <a:xfrm>
            <a:off x="4648200" y="778669"/>
            <a:ext cx="4495800" cy="60793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APRS World was founded in 2006 with focus on designing and manufacturing small wind resource assessment hardware</a:t>
            </a:r>
          </a:p>
          <a:p>
            <a:r>
              <a:rPr lang="en-US" dirty="0" smtClean="0"/>
              <a:t>Resource assessment turned into performance monitoring</a:t>
            </a:r>
          </a:p>
          <a:p>
            <a:r>
              <a:rPr lang="en-US" dirty="0" smtClean="0"/>
              <a:t>Performance monitoring turned into turbine testing for customers</a:t>
            </a:r>
          </a:p>
          <a:p>
            <a:r>
              <a:rPr lang="en-US" dirty="0" smtClean="0"/>
              <a:t>Testing turned into development for customers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HR3 Divergence from WT1x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Old “tooled” design leads to old manufacturing methods</a:t>
            </a:r>
          </a:p>
          <a:p>
            <a:pPr lvl="1"/>
            <a:r>
              <a:rPr lang="en-US" dirty="0" smtClean="0"/>
              <a:t>cast parts that are very expensive in low volumes</a:t>
            </a:r>
          </a:p>
          <a:p>
            <a:pPr lvl="1"/>
            <a:r>
              <a:rPr lang="en-US" dirty="0" smtClean="0"/>
              <a:t>carved wood blades that are expensive at any volume</a:t>
            </a:r>
          </a:p>
          <a:p>
            <a:pPr lvl="1"/>
            <a:r>
              <a:rPr lang="en-US" dirty="0" smtClean="0"/>
              <a:t>heavy components from pre CAD and FEA days</a:t>
            </a:r>
          </a:p>
          <a:p>
            <a:pPr lvl="1"/>
            <a:r>
              <a:rPr lang="en-US" dirty="0" smtClean="0"/>
              <a:t>near obsolete and single sourced vendor parts</a:t>
            </a:r>
          </a:p>
          <a:p>
            <a:r>
              <a:rPr lang="en-US" dirty="0" smtClean="0"/>
              <a:t>Almost all other APRS World products have been developed in house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743" y="5162550"/>
            <a:ext cx="470025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HR3 Plans  (the obvious stuff)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Continued service, support, and parts for Northern Power and Black Island Wind Turbines HR3 products</a:t>
            </a:r>
          </a:p>
          <a:p>
            <a:r>
              <a:rPr lang="en-US" dirty="0" smtClean="0"/>
              <a:t>Sales of new HR3A turbines</a:t>
            </a:r>
          </a:p>
          <a:p>
            <a:pPr lvl="1"/>
            <a:r>
              <a:rPr lang="en-US" dirty="0" smtClean="0"/>
              <a:t>“A” designator for APRS World models</a:t>
            </a:r>
          </a:p>
          <a:p>
            <a:r>
              <a:rPr lang="en-US" dirty="0" smtClean="0"/>
              <a:t>Offer APRS World field service and installation for existing HR3 and new HR3A’s world wide</a:t>
            </a:r>
          </a:p>
        </p:txBody>
      </p:sp>
      <p:sp>
        <p:nvSpPr>
          <p:cNvPr id="32770" name="AutoShape 2" descr="Image may contain: one or more people, people standing, sky and outdoo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14610990_10103643264800100_688320861330244379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953000"/>
            <a:ext cx="3200400" cy="1800225"/>
          </a:xfrm>
          <a:prstGeom prst="rect">
            <a:avLst/>
          </a:prstGeom>
        </p:spPr>
      </p:pic>
      <p:pic>
        <p:nvPicPr>
          <p:cNvPr id="6" name="Picture 5" descr="14264968_10103543392350290_886869897608246656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4876800"/>
            <a:ext cx="3276600" cy="184308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HR3 Plans (the APRS World touch)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7244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Institute continuous improvements to HR3A </a:t>
            </a:r>
          </a:p>
          <a:p>
            <a:pPr lvl="1"/>
            <a:r>
              <a:rPr lang="en-US" dirty="0" smtClean="0"/>
              <a:t>product improvements from customers and field testing</a:t>
            </a:r>
          </a:p>
          <a:p>
            <a:pPr lvl="1"/>
            <a:r>
              <a:rPr lang="en-US" dirty="0" smtClean="0"/>
              <a:t>manufacturing improvements and migration to lower volume manufacturing techniques</a:t>
            </a:r>
          </a:p>
          <a:p>
            <a:r>
              <a:rPr lang="en-US" dirty="0" smtClean="0"/>
              <a:t>Install and operate HR3 and HR3A turbines at our Minnesota and Utah test sites</a:t>
            </a:r>
          </a:p>
          <a:p>
            <a:r>
              <a:rPr lang="en-US" dirty="0" smtClean="0"/>
              <a:t>Be responsive to customers needs and provide complete solutions</a:t>
            </a:r>
          </a:p>
          <a:p>
            <a:endParaRPr lang="en-US" dirty="0"/>
          </a:p>
        </p:txBody>
      </p:sp>
      <p:pic>
        <p:nvPicPr>
          <p:cNvPr id="4" name="Picture 3" descr="hr3Fai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2050" y="1295400"/>
            <a:ext cx="417195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971800"/>
            <a:ext cx="49530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James Jarvis</a:t>
            </a:r>
          </a:p>
          <a:p>
            <a:pPr lvl="1"/>
            <a:r>
              <a:rPr lang="en-US" dirty="0" smtClean="0"/>
              <a:t>APRS World, LLC</a:t>
            </a:r>
          </a:p>
          <a:p>
            <a:pPr lvl="1"/>
            <a:r>
              <a:rPr lang="en-US" dirty="0" smtClean="0">
                <a:hlinkClick r:id="rId2"/>
              </a:rPr>
              <a:t>jj@aprsworld.com</a:t>
            </a:r>
            <a:endParaRPr lang="en-US" dirty="0" smtClean="0"/>
          </a:p>
          <a:p>
            <a:pPr lvl="1"/>
            <a:r>
              <a:rPr lang="en-US" dirty="0" smtClean="0"/>
              <a:t>507.454.2727</a:t>
            </a:r>
          </a:p>
          <a:p>
            <a:pPr>
              <a:buNone/>
            </a:pPr>
            <a:endParaRPr lang="en-US" dirty="0" smtClean="0"/>
          </a:p>
          <a:p>
            <a:pPr lvl="0">
              <a:buNone/>
              <a:defRPr/>
            </a:pPr>
            <a:r>
              <a:rPr lang="en-US" dirty="0" smtClean="0"/>
              <a:t>Information on our products:</a:t>
            </a:r>
          </a:p>
          <a:p>
            <a:pPr lvl="0">
              <a:buNone/>
              <a:defRPr/>
            </a:pPr>
            <a:r>
              <a:rPr lang="en-US" dirty="0" smtClean="0">
                <a:hlinkClick r:id="rId3"/>
              </a:rPr>
              <a:t>http://www.aprsworld.com/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8" name="Picture 4" descr="http://www.aprsworld.com/images/logo_2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"/>
            <a:ext cx="4072756" cy="2362200"/>
          </a:xfrm>
          <a:prstGeom prst="rect">
            <a:avLst/>
          </a:prstGeom>
          <a:noFill/>
        </p:spPr>
      </p:pic>
      <p:pic>
        <p:nvPicPr>
          <p:cNvPr id="9" name="Picture 8" descr="16832020_10104019874685870_2628106057831759995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2100" y="0"/>
            <a:ext cx="37719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APRS World’s </a:t>
            </a:r>
            <a:br>
              <a:rPr lang="en-US" dirty="0" smtClean="0"/>
            </a:br>
            <a:r>
              <a:rPr lang="en-US" dirty="0" smtClean="0"/>
              <a:t>Micro Wind Turbines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WT10 - 1 meter rotor diameter</a:t>
            </a:r>
          </a:p>
          <a:p>
            <a:r>
              <a:rPr lang="en-US" dirty="0" smtClean="0"/>
              <a:t>WT14 – 1.4 meter rotor diameter</a:t>
            </a:r>
          </a:p>
          <a:p>
            <a:r>
              <a:rPr lang="en-US" dirty="0" smtClean="0"/>
              <a:t>Designed and extensively tested for harsh arctic and Antarctic environments</a:t>
            </a:r>
          </a:p>
          <a:p>
            <a:r>
              <a:rPr lang="en-US" dirty="0" smtClean="0"/>
              <a:t>Selling since 2011 and approximately 300 units around the world in </a:t>
            </a:r>
          </a:p>
          <a:p>
            <a:pPr lvl="1"/>
            <a:r>
              <a:rPr lang="en-US" dirty="0" smtClean="0"/>
              <a:t>scientific and industrial applications</a:t>
            </a:r>
          </a:p>
          <a:p>
            <a:pPr lvl="1"/>
            <a:r>
              <a:rPr lang="en-US" dirty="0" smtClean="0"/>
              <a:t>military power systems</a:t>
            </a:r>
          </a:p>
          <a:p>
            <a:r>
              <a:rPr lang="en-US" dirty="0" smtClean="0"/>
              <a:t>Available in 12 / 24 / 48 volt battery charging with various yaw and blade attachment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09.JPG"/>
          <p:cNvPicPr>
            <a:picLocks noChangeAspect="1"/>
          </p:cNvPicPr>
          <p:nvPr/>
        </p:nvPicPr>
        <p:blipFill>
          <a:blip r:embed="rId2" cstate="print"/>
          <a:srcRect t="28889" b="27778"/>
          <a:stretch>
            <a:fillRect/>
          </a:stretch>
        </p:blipFill>
        <p:spPr>
          <a:xfrm>
            <a:off x="0" y="838200"/>
            <a:ext cx="9144000" cy="2971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Arctic and sub-Arctic</a:t>
            </a:r>
            <a:endParaRPr lang="en-US" dirty="0"/>
          </a:p>
        </p:txBody>
      </p:sp>
      <p:pic>
        <p:nvPicPr>
          <p:cNvPr id="4" name="Picture 3" descr="P80509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2800"/>
            <a:ext cx="4673600" cy="3505200"/>
          </a:xfrm>
          <a:prstGeom prst="rect">
            <a:avLst/>
          </a:prstGeom>
        </p:spPr>
      </p:pic>
      <p:pic>
        <p:nvPicPr>
          <p:cNvPr id="5" name="Content Placeholder 5" descr="IMGP7686.JPG"/>
          <p:cNvPicPr>
            <a:picLocks noChangeAspect="1"/>
          </p:cNvPicPr>
          <p:nvPr/>
        </p:nvPicPr>
        <p:blipFill>
          <a:blip r:embed="rId4" cstate="print"/>
          <a:srcRect l="14554" r="32411"/>
          <a:stretch>
            <a:fillRect/>
          </a:stretch>
        </p:blipFill>
        <p:spPr>
          <a:xfrm>
            <a:off x="5638800" y="3140365"/>
            <a:ext cx="3505199" cy="3717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2849562"/>
          </a:xfrm>
        </p:spPr>
        <p:txBody>
          <a:bodyPr/>
          <a:lstStyle/>
          <a:p>
            <a:r>
              <a:rPr lang="en-US" dirty="0" smtClean="0"/>
              <a:t>Antarctic</a:t>
            </a:r>
            <a:endParaRPr lang="en-US" dirty="0"/>
          </a:p>
        </p:txBody>
      </p:sp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8199" y="0"/>
            <a:ext cx="5145801" cy="6858000"/>
          </a:xfrm>
          <a:prstGeom prst="rect">
            <a:avLst/>
          </a:prstGeom>
        </p:spPr>
      </p:pic>
      <p:pic>
        <p:nvPicPr>
          <p:cNvPr id="3" name="Content Placeholder 3" descr="IMG_20160206_1659089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5200"/>
            <a:ext cx="5955631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WT1x Field Failures in last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Turbine on a tiny island off of Kodiak Island, AK shed its tail … but continued to operate</a:t>
            </a:r>
          </a:p>
          <a:p>
            <a:r>
              <a:rPr lang="en-US" dirty="0" smtClean="0"/>
              <a:t>Power </a:t>
            </a:r>
            <a:r>
              <a:rPr lang="en-US" dirty="0" smtClean="0"/>
              <a:t>system contained in extremely well insulated enclosure overheated and caused lithium battery thermal run-away and presumed site destruction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WT1x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Tails </a:t>
            </a:r>
            <a:r>
              <a:rPr lang="en-US" dirty="0" smtClean="0"/>
              <a:t>are now made from stainless steel that won’t cyclically fatigue the same way the </a:t>
            </a:r>
            <a:r>
              <a:rPr lang="en-US" dirty="0" smtClean="0"/>
              <a:t>aluminum did</a:t>
            </a:r>
          </a:p>
          <a:p>
            <a:r>
              <a:rPr lang="en-US" dirty="0" smtClean="0"/>
              <a:t>New custom turbine controller in development</a:t>
            </a:r>
          </a:p>
          <a:p>
            <a:pPr lvl="1"/>
            <a:r>
              <a:rPr lang="en-US" dirty="0" smtClean="0"/>
              <a:t>self powered with zero consumption from battery</a:t>
            </a:r>
          </a:p>
          <a:p>
            <a:pPr lvl="1"/>
            <a:r>
              <a:rPr lang="en-US" dirty="0" smtClean="0"/>
              <a:t>two integrated dump controls with thermostatic control</a:t>
            </a:r>
          </a:p>
          <a:p>
            <a:pPr lvl="1"/>
            <a:r>
              <a:rPr lang="en-US" dirty="0" smtClean="0"/>
              <a:t>auxiliary output to drive shorting or open circuiting relay</a:t>
            </a:r>
          </a:p>
          <a:p>
            <a:pPr lvl="1"/>
            <a:r>
              <a:rPr lang="en-US" dirty="0" smtClean="0"/>
              <a:t>communications for monitoring and SCADA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APRS World’s </a:t>
            </a:r>
            <a:br>
              <a:rPr lang="en-US" dirty="0" smtClean="0"/>
            </a:br>
            <a:r>
              <a:rPr lang="en-US" dirty="0" smtClean="0"/>
              <a:t>New / Old and Small / Big Turbine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2016 we purchased the assets of Black Island Wind Turbines, LLC, the latest purveyor of the HR3 “High Reliability” 3kW turbine</a:t>
            </a:r>
          </a:p>
          <a:p>
            <a:r>
              <a:rPr lang="en-US" dirty="0" smtClean="0"/>
              <a:t>The HR3 is a funky old school turbine, but it has a great track record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665</Words>
  <Application>Microsoft Office PowerPoint</Application>
  <PresentationFormat>On-screen Show (4:3)</PresentationFormat>
  <Paragraphs>130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APRS World’s early-2017 Wind Turbine Update</vt:lpstr>
      <vt:lpstr>History</vt:lpstr>
      <vt:lpstr>APRS World’s  Micro Wind Turbines</vt:lpstr>
      <vt:lpstr>Arctic and sub-Arctic</vt:lpstr>
      <vt:lpstr>Antarctic</vt:lpstr>
      <vt:lpstr>Slide 6</vt:lpstr>
      <vt:lpstr>WT1x Field Failures in last year</vt:lpstr>
      <vt:lpstr>WT1x Improvements</vt:lpstr>
      <vt:lpstr>APRS World’s  New / Old and Small / Big Turbine</vt:lpstr>
      <vt:lpstr>Slide 10</vt:lpstr>
      <vt:lpstr>Slide 11</vt:lpstr>
      <vt:lpstr>Slide 12</vt:lpstr>
      <vt:lpstr>HR2 / HR3 History</vt:lpstr>
      <vt:lpstr>Slide 14</vt:lpstr>
      <vt:lpstr>Slide 15</vt:lpstr>
      <vt:lpstr>Slide 16</vt:lpstr>
      <vt:lpstr>WT1x and HR3 Comparison</vt:lpstr>
      <vt:lpstr>Slide 18</vt:lpstr>
      <vt:lpstr>HR3 Compliments to WT1x</vt:lpstr>
      <vt:lpstr>HR3 Divergence from WT1x</vt:lpstr>
      <vt:lpstr>HR3 Plans  (the obvious stuff)</vt:lpstr>
      <vt:lpstr>HR3 Plans (the APRS World touch)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WT10 Performance: Tower vs. Building Mounted</dc:title>
  <dc:creator>James Jarvis</dc:creator>
  <cp:lastModifiedBy>James Jarvis</cp:lastModifiedBy>
  <cp:revision>66</cp:revision>
  <dcterms:created xsi:type="dcterms:W3CDTF">2015-06-17T01:03:01Z</dcterms:created>
  <dcterms:modified xsi:type="dcterms:W3CDTF">2017-04-11T16:08:09Z</dcterms:modified>
</cp:coreProperties>
</file>